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859" r:id="rId2"/>
    <p:sldId id="913" r:id="rId3"/>
    <p:sldId id="914" r:id="rId4"/>
    <p:sldId id="915" r:id="rId5"/>
    <p:sldId id="916" r:id="rId6"/>
    <p:sldId id="917" r:id="rId7"/>
    <p:sldId id="918" r:id="rId8"/>
    <p:sldId id="919" r:id="rId9"/>
    <p:sldId id="920" r:id="rId10"/>
    <p:sldId id="921" r:id="rId11"/>
    <p:sldId id="922" r:id="rId12"/>
    <p:sldId id="907" r:id="rId13"/>
    <p:sldId id="908" r:id="rId14"/>
    <p:sldId id="923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08" d="100"/>
          <a:sy n="108" d="100"/>
        </p:scale>
        <p:origin x="1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八年级下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412776"/>
            <a:ext cx="1219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单元   民族团结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与祖国统一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0" y="3184180"/>
            <a:ext cx="12192000" cy="1100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000" dirty="0">
                <a:solidFill>
                  <a:prstClr val="black"/>
                </a:solidFill>
                <a:cs typeface="Times New Roman" panose="02020603050405020304" pitchFamily="18" charset="0"/>
              </a:rPr>
              <a:t>第四单元总结与提升</a:t>
            </a: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929701"/>
              </p:ext>
            </p:extLst>
          </p:nvPr>
        </p:nvGraphicFramePr>
        <p:xfrm>
          <a:off x="334567" y="980729"/>
          <a:ext cx="11521280" cy="3816423"/>
        </p:xfrm>
        <a:graphic>
          <a:graphicData uri="http://schemas.openxmlformats.org/drawingml/2006/table">
            <a:tbl>
              <a:tblPr firstRow="1" firstCol="1" bandRow="1"/>
              <a:tblGrid>
                <a:gridCol w="1584175">
                  <a:extLst>
                    <a:ext uri="{9D8B030D-6E8A-4147-A177-3AD203B41FA5}">
                      <a16:colId xmlns:a16="http://schemas.microsoft.com/office/drawing/2014/main" val="3898452065"/>
                    </a:ext>
                  </a:extLst>
                </a:gridCol>
                <a:gridCol w="9937105">
                  <a:extLst>
                    <a:ext uri="{9D8B030D-6E8A-4147-A177-3AD203B41FA5}">
                      <a16:colId xmlns:a16="http://schemas.microsoft.com/office/drawing/2014/main" val="3110841424"/>
                    </a:ext>
                  </a:extLst>
                </a:gridCol>
              </a:tblGrid>
              <a:tr h="978728">
                <a:tc rowSpan="5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海峡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两岸关系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的发展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1993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汪辜会谈将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加强两岸经济交流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互补互利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写入协议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955" marR="4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8459384"/>
                  </a:ext>
                </a:extLst>
              </a:tr>
              <a:tr h="55156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2005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连战率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和平之旅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访问团访问祖国大陆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955" marR="4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0341455"/>
                  </a:ext>
                </a:extLst>
              </a:tr>
              <a:tr h="55156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2008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两岸达成空运直航、海运直航、邮政合作等协议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955" marR="4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0342455"/>
                  </a:ext>
                </a:extLst>
              </a:tr>
              <a:tr h="55156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2015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习近平同马英九在新加坡会晤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955" marR="4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3798585"/>
                  </a:ext>
                </a:extLst>
              </a:tr>
              <a:tr h="118300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2022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发布《台湾问题与新时代中国统一事业》白皮书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中共二十大进一步强调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和平统一、一国两制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方针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955" marR="4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22275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64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达州中考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葬我于高山之上兮，望我故乡；故乡不可见兮，永不能忘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这首《望大陆》表达了作者对大陆故乡的浓浓思念。为推进祖国统一大业，中国人民进行了不懈的努力。下列说法有误的是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邓小平创造性地提出了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一国两制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的伟大构想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中国对香港恢复行使主权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台湾当局开始被迫调整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三不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海峡两岸同胞近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年的隔绝状态被打破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习近平同马英九在新加坡会晤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年以来两岸领导人的首次会晤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978352" y="196979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4709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临沂中考节选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阅读材料，回答问题。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两岸同胞期盼的时刻终于来临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日下午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海峡两岸领导人习近平、马英九双手紧握。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习近平在会面中再次传递了这样的信息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台湾无论哪个党派、团体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无论其过去主张过什么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只要承认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九二共识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的历史事实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认同其核心意涵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我们都愿意同其交往。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摘编自人民网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《人民日报海外版》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日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31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材料二中我们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愿意同其交往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的前提条件是什么？结合所学知识写出，对两岸关系和平发展的最大现实威胁是什么？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年发布的《台湾问题与新时代中国统一事业》白皮书强调，我们要怎样解决台湾问题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5590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承认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九二共识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的历史事实，认同其核心意涵。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台独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势力及其分裂活动。继续以最大诚意、尽最大努力争取和平统一，但决不承诺放弃使用武力。</a:t>
            </a:r>
            <a:endParaRPr lang="zh-CN" altLang="zh-CN" sz="1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226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pc="-1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pc="-11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pc="-1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pc="-11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综上所述，从实现中华民族伟大复兴的角度，你想对广大台湾同胞说哪些心里话</a:t>
            </a:r>
            <a:r>
              <a:rPr lang="zh-CN" altLang="zh-CN" spc="-11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pc="-11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275308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台湾自古以来就是中国的领土；台湾任何党派、团体都应该承认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九二共识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和平统一、一国两制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方针是实现两岸统一的最佳方式，对两岸同胞和中华民族最有利；祖国实现完全统一，是历史发展的大趋势；两岸统一有利于振兴中华，有利于实现中华民族伟大复兴；企图依靠任何外部势力进行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台独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分裂活动，都必定要失败。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其他答案符合题意亦可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085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378" y="908720"/>
            <a:ext cx="11404800" cy="540000"/>
          </a:xfrm>
          <a:prstGeom prst="rect">
            <a:avLst/>
          </a:prstGeom>
        </p:spPr>
      </p:pic>
      <p:pic>
        <p:nvPicPr>
          <p:cNvPr id="4" name="课时训练-历史-8下-时间轴-04.EPS" descr="id:21474917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5699" y="2132856"/>
            <a:ext cx="11176158" cy="185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22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课时训练-历史-8下-结构图-04.EPS" descr="id:21474917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22798" y="1268760"/>
            <a:ext cx="7232654" cy="52189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540" y="800752"/>
            <a:ext cx="11207290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39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867" y="836712"/>
            <a:ext cx="11434873" cy="414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311" y="1340768"/>
            <a:ext cx="7765703" cy="560820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8928455"/>
              </p:ext>
            </p:extLst>
          </p:nvPr>
        </p:nvGraphicFramePr>
        <p:xfrm>
          <a:off x="371724" y="2137414"/>
          <a:ext cx="11485067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062012">
                  <a:extLst>
                    <a:ext uri="{9D8B030D-6E8A-4147-A177-3AD203B41FA5}">
                      <a16:colId xmlns:a16="http://schemas.microsoft.com/office/drawing/2014/main" val="4162297019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600905132"/>
                    </a:ext>
                  </a:extLst>
                </a:gridCol>
                <a:gridCol w="3312368">
                  <a:extLst>
                    <a:ext uri="{9D8B030D-6E8A-4147-A177-3AD203B41FA5}">
                      <a16:colId xmlns:a16="http://schemas.microsoft.com/office/drawing/2014/main" val="1226877290"/>
                    </a:ext>
                  </a:extLst>
                </a:gridCol>
                <a:gridCol w="3816424">
                  <a:extLst>
                    <a:ext uri="{9D8B030D-6E8A-4147-A177-3AD203B41FA5}">
                      <a16:colId xmlns:a16="http://schemas.microsoft.com/office/drawing/2014/main" val="4198493922"/>
                    </a:ext>
                  </a:extLst>
                </a:gridCol>
                <a:gridCol w="2502175">
                  <a:extLst>
                    <a:ext uri="{9D8B030D-6E8A-4147-A177-3AD203B41FA5}">
                      <a16:colId xmlns:a16="http://schemas.microsoft.com/office/drawing/2014/main" val="3457285098"/>
                    </a:ext>
                  </a:extLst>
                </a:gridCol>
              </a:tblGrid>
              <a:tr h="414318"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经济特区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民族自治区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特别行政区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0853706"/>
                  </a:ext>
                </a:extLst>
              </a:tr>
              <a:tr h="124295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不同点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目的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更好地发展对外经济关系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扩大开放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加快我国社会主义现代化建设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785" marR="107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实现民族平等、民族团结、各民族共同繁荣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维护国家的统一和各民族的共同利益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785" marR="107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解决港澳台问题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实现祖国的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统一</a:t>
                      </a: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大业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785" marR="107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8962282"/>
                  </a:ext>
                </a:extLst>
              </a:tr>
              <a:tr h="160841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不同点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地域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深圳、珠海、汕头、厦门、海南等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785" marR="107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少数民族聚居的地方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目前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有新疆、内蒙古、西藏、宁夏、广西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个自治区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785" marR="107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香港、澳门、台湾地区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785" marR="107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70491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348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100445"/>
              </p:ext>
            </p:extLst>
          </p:nvPr>
        </p:nvGraphicFramePr>
        <p:xfrm>
          <a:off x="352674" y="925417"/>
          <a:ext cx="11485067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1062012">
                  <a:extLst>
                    <a:ext uri="{9D8B030D-6E8A-4147-A177-3AD203B41FA5}">
                      <a16:colId xmlns:a16="http://schemas.microsoft.com/office/drawing/2014/main" val="4162297019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600905132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1226877290"/>
                    </a:ext>
                  </a:extLst>
                </a:gridCol>
                <a:gridCol w="5472608">
                  <a:extLst>
                    <a:ext uri="{9D8B030D-6E8A-4147-A177-3AD203B41FA5}">
                      <a16:colId xmlns:a16="http://schemas.microsoft.com/office/drawing/2014/main" val="4198493922"/>
                    </a:ext>
                  </a:extLst>
                </a:gridCol>
                <a:gridCol w="1710087">
                  <a:extLst>
                    <a:ext uri="{9D8B030D-6E8A-4147-A177-3AD203B41FA5}">
                      <a16:colId xmlns:a16="http://schemas.microsoft.com/office/drawing/2014/main" val="3457285098"/>
                    </a:ext>
                  </a:extLst>
                </a:gridCol>
              </a:tblGrid>
              <a:tr h="376145"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经济特区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民族自治区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特别行政区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0853706"/>
                  </a:ext>
                </a:extLst>
              </a:tr>
              <a:tr h="776693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不同点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社会</a:t>
                      </a: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制度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实行社会主义制度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785" marR="107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实行社会主义制度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785" marR="107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实行资本主义制度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785" marR="107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8962282"/>
                  </a:ext>
                </a:extLst>
              </a:tr>
              <a:tr h="112843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特点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实行特殊的经济政策和经济管理体制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785" marR="107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享有《中华人民共和国宪法》《中华人民共和国民族区域自治法》和其他法律规定的经济、文化等方面的自治权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785" marR="107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785" marR="107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7229789"/>
                  </a:ext>
                </a:extLst>
              </a:tr>
              <a:tr h="1128434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相同点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都是从我国的具体国情出发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都是中华人民共和国统一行使主权的地方行政区域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都受中央人民政府管辖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都有利于国家经济的发展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有利于祖国统一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有利于巩固我国人民民主专政的国家政权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0785" marR="107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0612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476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齐齐哈尔中考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我们要铸牢中华民族共同体意识，促进各民族共同团结奋斗、共同繁荣发展，结成平等团结互助和谐的社会主义民族关系。我国在少数民族聚居地方实行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政治协商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制度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民族区域自治制度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人民代表大会制度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一国两制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62758" y="196026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眉山中考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创作于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1960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年的《翻身农奴把歌唱》，唱出了百万农奴翻身当家作主的喜悦，唱出了感谢毛主席和党恩的真情，表达了拥护中国共产党领导的坚定决心。该歌曲创作的历史背景是西藏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和平解放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进行民主改革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自治区建立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实行改革开放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53769" y="4724678"/>
            <a:ext cx="267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5398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福建中考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在执行国家法定节假日基础上，某自治州政府安排自治州成立纪念日放假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天，民族节日放假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天。这体现的是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民族区域自治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制度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各地支援边疆开发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节日活动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精彩纷呈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旅游行业蓬勃发展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菏泽中考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作为中国特色社会主义的一个伟大创举，它使港澳地区走上同祖国内地优势互补、共同发展的道路，是港澳回归祖国后保持长期繁荣稳定的最佳安排。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最佳安排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深化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体制改革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实行对外开放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一国两制</a:t>
            </a:r>
            <a:r>
              <a:rPr lang="en-US" altLang="zh-CN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注重科技创新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671270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593976" y="416813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65840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临沂中考改编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下图所反映的史事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先后发生于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世纪末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初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彻底改变了当地实行的社会制度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解决了历史遗留下来的所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有问题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使祖国统一大业迈出了重要一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步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39222" y="86528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805" y="1556792"/>
            <a:ext cx="4021023" cy="288827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9966" y="1556792"/>
            <a:ext cx="3888432" cy="2888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537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50" y="836712"/>
            <a:ext cx="5348660" cy="666550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739778"/>
              </p:ext>
            </p:extLst>
          </p:nvPr>
        </p:nvGraphicFramePr>
        <p:xfrm>
          <a:off x="334567" y="1628800"/>
          <a:ext cx="11521280" cy="4471392"/>
        </p:xfrm>
        <a:graphic>
          <a:graphicData uri="http://schemas.openxmlformats.org/drawingml/2006/table">
            <a:tbl>
              <a:tblPr firstRow="1" firstCol="1" bandRow="1"/>
              <a:tblGrid>
                <a:gridCol w="1584175">
                  <a:extLst>
                    <a:ext uri="{9D8B030D-6E8A-4147-A177-3AD203B41FA5}">
                      <a16:colId xmlns:a16="http://schemas.microsoft.com/office/drawing/2014/main" val="3898452065"/>
                    </a:ext>
                  </a:extLst>
                </a:gridCol>
                <a:gridCol w="9937105">
                  <a:extLst>
                    <a:ext uri="{9D8B030D-6E8A-4147-A177-3AD203B41FA5}">
                      <a16:colId xmlns:a16="http://schemas.microsoft.com/office/drawing/2014/main" val="3110841424"/>
                    </a:ext>
                  </a:extLst>
                </a:gridCol>
              </a:tblGrid>
              <a:tr h="1152128">
                <a:tc rowSpan="5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海峡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两岸关系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的发展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1979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中国人民解放军奉命停止对金门和马祖的炮击。中央人民政府倡议海峡两岸直接实行通邮、通航、通商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955" marR="4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8459384"/>
                  </a:ext>
                </a:extLst>
              </a:tr>
              <a:tr h="57606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1987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台湾当局开放台湾居民赴大陆探亲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955" marR="4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5405604"/>
                  </a:ext>
                </a:extLst>
              </a:tr>
              <a:tr h="27432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1990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台湾成立了海峡交流基金会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955" marR="4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945435"/>
                  </a:ext>
                </a:extLst>
              </a:tr>
              <a:tr h="27432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1991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祖国大陆成立了海峡两岸关系协会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955" marR="4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2055170"/>
                  </a:ext>
                </a:extLst>
              </a:tr>
              <a:tr h="150868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1992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两会达成各自以口头方式表述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海峡两岸均坚持一个中国原则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九二共识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核心要义是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海峡两岸同属一个中国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共同努力谋求国家统一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955" marR="49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16982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283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1050</TotalTime>
  <Words>901</Words>
  <Application>Microsoft Office PowerPoint</Application>
  <PresentationFormat>自定义</PresentationFormat>
  <Paragraphs>84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297</cp:revision>
  <dcterms:created xsi:type="dcterms:W3CDTF">2020-11-06T05:24:40Z</dcterms:created>
  <dcterms:modified xsi:type="dcterms:W3CDTF">2024-12-16T11:21:31Z</dcterms:modified>
</cp:coreProperties>
</file>